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58" r:id="rId3"/>
    <p:sldId id="259" r:id="rId4"/>
    <p:sldId id="260" r:id="rId5"/>
    <p:sldId id="261" r:id="rId6"/>
    <p:sldId id="262" r:id="rId7"/>
    <p:sldId id="263" r:id="rId8"/>
    <p:sldId id="264" r:id="rId9"/>
    <p:sldId id="271" r:id="rId10"/>
    <p:sldId id="267" r:id="rId11"/>
    <p:sldId id="265" r:id="rId12"/>
    <p:sldId id="266"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51148-0175-4440-AAE1-F0174AE9920C}"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62363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51148-0175-4440-AAE1-F0174AE9920C}"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158762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51148-0175-4440-AAE1-F0174AE9920C}"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102286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51148-0175-4440-AAE1-F0174AE9920C}"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290008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51148-0175-4440-AAE1-F0174AE9920C}"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416252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51148-0175-4440-AAE1-F0174AE9920C}"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145186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51148-0175-4440-AAE1-F0174AE9920C}" type="datetimeFigureOut">
              <a:rPr lang="en-US" smtClean="0"/>
              <a:pPr/>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77504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51148-0175-4440-AAE1-F0174AE9920C}" type="datetimeFigureOut">
              <a:rPr lang="en-US" smtClean="0"/>
              <a:pPr/>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240534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51148-0175-4440-AAE1-F0174AE9920C}" type="datetimeFigureOut">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248624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51148-0175-4440-AAE1-F0174AE9920C}"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270798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51148-0175-4440-AAE1-F0174AE9920C}"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386095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835">
              <a:srgbClr val="C5D3EE"/>
            </a:gs>
            <a:gs pos="49000">
              <a:srgbClr val="C9D6EF">
                <a:lumMod val="60000"/>
                <a:lumOff val="40000"/>
                <a:alpha val="44000"/>
              </a:srgbClr>
            </a:gs>
            <a:gs pos="12000">
              <a:schemeClr val="accent1">
                <a:tint val="66000"/>
                <a:satMod val="160000"/>
              </a:schemeClr>
            </a:gs>
            <a:gs pos="83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51148-0175-4440-AAE1-F0174AE9920C}" type="datetimeFigureOut">
              <a:rPr lang="en-US" smtClean="0"/>
              <a:pPr/>
              <a:t>4/18/2020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32B5D-9506-4706-842A-BE11E69FDD39}" type="slidenum">
              <a:rPr lang="en-US" smtClean="0"/>
              <a:pPr/>
              <a:t>‹#›</a:t>
            </a:fld>
            <a:endParaRPr lang="en-US"/>
          </a:p>
        </p:txBody>
      </p:sp>
    </p:spTree>
    <p:extLst>
      <p:ext uri="{BB962C8B-B14F-4D97-AF65-F5344CB8AC3E}">
        <p14:creationId xmlns:p14="http://schemas.microsoft.com/office/powerpoint/2010/main" xmlns="" val="1919957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62200"/>
            <a:ext cx="8229600" cy="1981200"/>
          </a:xfrm>
        </p:spPr>
        <p:txBody>
          <a:bodyPr>
            <a:noAutofit/>
          </a:bodyPr>
          <a:lstStyle/>
          <a:p>
            <a:pPr marL="0" indent="0" algn="ctr">
              <a:buNone/>
            </a:pPr>
            <a:r>
              <a:rPr lang="en-US" sz="4400" b="1" dirty="0" smtClean="0">
                <a:solidFill>
                  <a:srgbClr val="FF0000"/>
                </a:solidFill>
                <a:latin typeface="Times New Roman" pitchFamily="18" charset="0"/>
                <a:cs typeface="Times New Roman" pitchFamily="18" charset="0"/>
              </a:rPr>
              <a:t>BÀI 12</a:t>
            </a:r>
          </a:p>
          <a:p>
            <a:pPr marL="0" indent="0" algn="ctr">
              <a:buNone/>
            </a:pPr>
            <a:r>
              <a:rPr lang="en-US" sz="4400" b="1" dirty="0" smtClean="0">
                <a:solidFill>
                  <a:srgbClr val="FF0000"/>
                </a:solidFill>
                <a:latin typeface="Times New Roman" pitchFamily="18" charset="0"/>
                <a:cs typeface="Times New Roman" pitchFamily="18" charset="0"/>
              </a:rPr>
              <a:t>EM YÊU HÒA BÌNH</a:t>
            </a:r>
            <a:endParaRPr lang="en-US" sz="4400" b="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198" y="4121727"/>
            <a:ext cx="8229601" cy="2286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0800000">
            <a:off x="457198" y="0"/>
            <a:ext cx="8229601" cy="2632364"/>
          </a:xfrm>
          <a:prstGeom prst="rect">
            <a:avLst/>
          </a:prstGeom>
        </p:spPr>
      </p:pic>
    </p:spTree>
    <p:extLst>
      <p:ext uri="{BB962C8B-B14F-4D97-AF65-F5344CB8AC3E}">
        <p14:creationId xmlns:p14="http://schemas.microsoft.com/office/powerpoint/2010/main" xmlns="" val="2830609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fontScale="90000"/>
          </a:bodyPr>
          <a:lstStyle/>
          <a:p>
            <a:pPr algn="l"/>
            <a:r>
              <a:rPr lang="en-US" b="1" dirty="0" smtClean="0">
                <a:latin typeface="Times New Roman" pitchFamily="18" charset="0"/>
                <a:cs typeface="Times New Roman" pitchFamily="18" charset="0"/>
              </a:rPr>
              <a:t>BT1. </a:t>
            </a:r>
            <a:r>
              <a:rPr lang="en-US" b="1" dirty="0" err="1" smtClean="0">
                <a:latin typeface="Times New Roman" pitchFamily="18" charset="0"/>
                <a:cs typeface="Times New Roman" pitchFamily="18" charset="0"/>
              </a:rPr>
              <a:t>Em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những</a:t>
            </a:r>
            <a:r>
              <a:rPr lang="en-US" b="1" dirty="0" smtClean="0">
                <a:latin typeface="Times New Roman" pitchFamily="18" charset="0"/>
                <a:cs typeface="Times New Roman" pitchFamily="18" charset="0"/>
              </a:rPr>
              <a:t> ý </a:t>
            </a:r>
            <a:r>
              <a:rPr lang="en-US" b="1" dirty="0" err="1" smtClean="0">
                <a:latin typeface="Times New Roman" pitchFamily="18" charset="0"/>
                <a:cs typeface="Times New Roman" pitchFamily="18" charset="0"/>
              </a:rPr>
              <a:t>kiến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nào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dưới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đây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Vì</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sao</a:t>
            </a:r>
            <a:r>
              <a:rPr lang="en-US" b="1" dirty="0" smtClean="0">
                <a:latin typeface="Times New Roman" pitchFamily="18" charset="0"/>
                <a:cs typeface="Times New Roman" pitchFamily="18" charset="0"/>
              </a:rPr>
              <a:t>?</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người</a:t>
            </a:r>
            <a:r>
              <a:rPr lang="en-US" dirty="0">
                <a:latin typeface="Times New Roman" pitchFamily="18" charset="0"/>
                <a:cs typeface="Times New Roman" pitchFamily="18" charset="0"/>
              </a:rPr>
              <a:t>.</a:t>
            </a: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r>
              <a:rPr lang="en-US"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Chỉ </a:t>
            </a:r>
            <a:r>
              <a:rPr lang="vi-VN" dirty="0">
                <a:latin typeface="Times New Roman" pitchFamily="18" charset="0"/>
                <a:cs typeface="Times New Roman" pitchFamily="18" charset="0"/>
              </a:rPr>
              <a:t>trẻ em các nước giàu mới có quyền được sống trong hòa bình.</a:t>
            </a: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r>
              <a:rPr lang="en-US"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Chỉ </a:t>
            </a:r>
            <a:r>
              <a:rPr lang="vi-VN" dirty="0">
                <a:latin typeface="Times New Roman" pitchFamily="18" charset="0"/>
                <a:cs typeface="Times New Roman" pitchFamily="18" charset="0"/>
              </a:rPr>
              <a:t>nhà nước và quân đội mới có trách nhiệm bảo vệ hòa bình.</a:t>
            </a: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r>
              <a:rPr lang="en-US"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Những </a:t>
            </a:r>
            <a:r>
              <a:rPr lang="vi-VN" dirty="0">
                <a:latin typeface="Times New Roman" pitchFamily="18" charset="0"/>
                <a:cs typeface="Times New Roman" pitchFamily="18" charset="0"/>
              </a:rPr>
              <a:t>người tiến bộ trên thế giới đều đấu tranh cho hòa bình</a:t>
            </a:r>
            <a:endParaRPr lang="en-US" dirty="0">
              <a:latin typeface="Times New Roman" pitchFamily="18" charset="0"/>
              <a:cs typeface="Times New Roman" pitchFamily="18" charset="0"/>
            </a:endParaRPr>
          </a:p>
        </p:txBody>
      </p:sp>
      <p:sp>
        <p:nvSpPr>
          <p:cNvPr id="7" name="Oval 6"/>
          <p:cNvSpPr/>
          <p:nvPr/>
        </p:nvSpPr>
        <p:spPr>
          <a:xfrm>
            <a:off x="457200" y="1676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7200" y="45720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401549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4038600"/>
          </a:xfrm>
        </p:spPr>
        <p:txBody>
          <a:bodyPr>
            <a:noAutofit/>
          </a:bodyPr>
          <a:lstStyle/>
          <a:p>
            <a:pPr marL="0" indent="0">
              <a:lnSpc>
                <a:spcPct val="170000"/>
              </a:lnSpc>
              <a:buNone/>
            </a:pPr>
            <a:r>
              <a:rPr lang="en-US" b="1" dirty="0" smtClean="0">
                <a:latin typeface="Times New Roman" pitchFamily="18" charset="0"/>
                <a:cs typeface="Times New Roman" pitchFamily="18" charset="0"/>
              </a:rPr>
              <a:t>BT2. </a:t>
            </a:r>
            <a:r>
              <a:rPr lang="vi-VN" b="1" dirty="0" smtClean="0">
                <a:latin typeface="Times New Roman" pitchFamily="18" charset="0"/>
                <a:cs typeface="Times New Roman" pitchFamily="18" charset="0"/>
              </a:rPr>
              <a:t>Những </a:t>
            </a:r>
            <a:r>
              <a:rPr lang="vi-VN" b="1" dirty="0">
                <a:latin typeface="Times New Roman" pitchFamily="18" charset="0"/>
                <a:cs typeface="Times New Roman" pitchFamily="18" charset="0"/>
              </a:rPr>
              <a:t>hành động, việc làm nào dưới đây thể hiện lòng yêu hòa bình?</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a) Thích chơi và cổ vũ cho các trò chơi bạo lực.</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b) Biết thương lượng, đối thoại để giải quyết mâu thuẫn.</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c) Đoàn kết, hữu nghị với các dân tộc khác.</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d) Thích dùng bạo lực với người khác.</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Oval 3"/>
          <p:cNvSpPr/>
          <p:nvPr/>
        </p:nvSpPr>
        <p:spPr>
          <a:xfrm>
            <a:off x="304800" y="4724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70164" y="30480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7338477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5562600"/>
          </a:xfrm>
        </p:spPr>
        <p:txBody>
          <a:bodyPr>
            <a:noAutofit/>
          </a:bodyPr>
          <a:lstStyle/>
          <a:p>
            <a:pPr marL="0" indent="0">
              <a:lnSpc>
                <a:spcPct val="150000"/>
              </a:lnSpc>
              <a:buNone/>
            </a:pPr>
            <a:r>
              <a:rPr lang="en-US" sz="2800" b="1" dirty="0" smtClean="0">
                <a:latin typeface="Times New Roman" pitchFamily="18" charset="0"/>
                <a:cs typeface="Times New Roman" pitchFamily="18" charset="0"/>
              </a:rPr>
              <a:t>BT3. </a:t>
            </a:r>
            <a:r>
              <a:rPr lang="vi-VN" sz="2800" b="1" dirty="0" smtClean="0">
                <a:latin typeface="Times New Roman" pitchFamily="18" charset="0"/>
                <a:cs typeface="Times New Roman" pitchFamily="18" charset="0"/>
              </a:rPr>
              <a:t>Em </a:t>
            </a:r>
            <a:r>
              <a:rPr lang="vi-VN" sz="2800" b="1" dirty="0">
                <a:latin typeface="Times New Roman" pitchFamily="18" charset="0"/>
                <a:cs typeface="Times New Roman" pitchFamily="18" charset="0"/>
              </a:rPr>
              <a:t>biết những hoạt động vì hoà bình nào trong các hoạt động dưới đây?</a:t>
            </a:r>
            <a:r>
              <a:rPr lang="vi-VN" sz="2800" dirty="0">
                <a:latin typeface="Times New Roman" pitchFamily="18" charset="0"/>
                <a:cs typeface="Times New Roman" pitchFamily="18" charset="0"/>
              </a:rPr>
              <a:t/>
            </a:r>
            <a:br>
              <a:rPr lang="vi-VN" sz="2800" dirty="0">
                <a:latin typeface="Times New Roman" pitchFamily="18" charset="0"/>
                <a:cs typeface="Times New Roman" pitchFamily="18" charset="0"/>
              </a:rPr>
            </a:br>
            <a:r>
              <a:rPr lang="en-US" sz="2800" dirty="0">
                <a:latin typeface="Times New Roman" pitchFamily="18" charset="0"/>
                <a:cs typeface="Times New Roman" pitchFamily="18" charset="0"/>
              </a:rPr>
              <a:t>a</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Đi bộ vì hòa bình.</a:t>
            </a:r>
            <a:br>
              <a:rPr lang="vi-VN" sz="2800" dirty="0">
                <a:latin typeface="Times New Roman" pitchFamily="18" charset="0"/>
                <a:cs typeface="Times New Roman" pitchFamily="18" charset="0"/>
              </a:rPr>
            </a:br>
            <a:r>
              <a:rPr lang="en-US" sz="2800" dirty="0">
                <a:latin typeface="Times New Roman" pitchFamily="18" charset="0"/>
                <a:cs typeface="Times New Roman" pitchFamily="18" charset="0"/>
              </a:rPr>
              <a:t>b</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Vẽ </a:t>
            </a:r>
            <a:r>
              <a:rPr lang="vi-VN" sz="2800" dirty="0">
                <a:latin typeface="Times New Roman" pitchFamily="18" charset="0"/>
                <a:cs typeface="Times New Roman" pitchFamily="18" charset="0"/>
              </a:rPr>
              <a:t>tranh về chủ đề “Em yêu hòa bình”</a:t>
            </a:r>
            <a:br>
              <a:rPr lang="vi-VN" sz="2800" dirty="0">
                <a:latin typeface="Times New Roman" pitchFamily="18" charset="0"/>
                <a:cs typeface="Times New Roman" pitchFamily="18" charset="0"/>
              </a:rPr>
            </a:br>
            <a:r>
              <a:rPr lang="vi-VN" sz="2800" dirty="0"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Diễn đàn “Trẻ em vì một thế giới không còn chiến tranh”.</a:t>
            </a:r>
            <a:br>
              <a:rPr lang="vi-VN" sz="2800" dirty="0">
                <a:latin typeface="Times New Roman" pitchFamily="18" charset="0"/>
                <a:cs typeface="Times New Roman" pitchFamily="18" charset="0"/>
              </a:rPr>
            </a:br>
            <a:r>
              <a:rPr lang="en-US" sz="2800" dirty="0">
                <a:latin typeface="Times New Roman" pitchFamily="18" charset="0"/>
                <a:cs typeface="Times New Roman" pitchFamily="18" charset="0"/>
              </a:rPr>
              <a:t>d</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Mít tinh, lấy chữ kí phản đối chiến tranh xâm lược.</a:t>
            </a:r>
            <a:br>
              <a:rPr lang="vi-VN"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đ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Viết thư, gửi quà ủng hộ trẻ em và nhân dân các vùng có chiến tranh.</a:t>
            </a:r>
            <a:br>
              <a:rPr lang="vi-VN" sz="2800" dirty="0">
                <a:latin typeface="Times New Roman" pitchFamily="18" charset="0"/>
                <a:cs typeface="Times New Roman" pitchFamily="18" charset="0"/>
              </a:rPr>
            </a:br>
            <a:r>
              <a:rPr lang="en-US" sz="2800" dirty="0">
                <a:latin typeface="Times New Roman" pitchFamily="18" charset="0"/>
                <a:cs typeface="Times New Roman" pitchFamily="18" charset="0"/>
              </a:rPr>
              <a:t>e</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Giao lưu với thiếu nhi quốc tế.</a:t>
            </a:r>
            <a:br>
              <a:rPr lang="vi-VN"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g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Viết thư kết bạn với thiếu nhi các địa phương khác, các nước khác</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Diamond 4"/>
          <p:cNvSpPr/>
          <p:nvPr/>
        </p:nvSpPr>
        <p:spPr>
          <a:xfrm>
            <a:off x="152400" y="2590800"/>
            <a:ext cx="533400" cy="53340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p:cNvSpPr/>
          <p:nvPr/>
        </p:nvSpPr>
        <p:spPr>
          <a:xfrm>
            <a:off x="152400" y="3200400"/>
            <a:ext cx="533400" cy="53340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152400" y="1905000"/>
            <a:ext cx="533400" cy="53340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138545" y="5105400"/>
            <a:ext cx="533400" cy="53340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138545" y="5791200"/>
            <a:ext cx="533400" cy="53340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1934923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latin typeface="Times New Roman" pitchFamily="18" charset="0"/>
                <a:cs typeface="Times New Roman" pitchFamily="18" charset="0"/>
              </a:rPr>
              <a:t>Ghi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nhớ</a:t>
            </a:r>
            <a:endParaRPr lang="en-US" b="1" i="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828800"/>
            <a:ext cx="8229600" cy="4184073"/>
          </a:xfrm>
          <a:solidFill>
            <a:schemeClr val="accent5">
              <a:lumMod val="20000"/>
              <a:lumOff val="80000"/>
            </a:schemeClr>
          </a:solidFill>
        </p:spPr>
        <p:txBody>
          <a:bodyPr>
            <a:normAutofit/>
          </a:bodyPr>
          <a:lstStyle/>
          <a:p>
            <a:pPr algn="just"/>
            <a:r>
              <a:rPr lang="en-US" sz="4400" b="1" dirty="0" err="1" smtClean="0">
                <a:latin typeface="Times New Roman" pitchFamily="18" charset="0"/>
                <a:cs typeface="Times New Roman" pitchFamily="18" charset="0"/>
              </a:rPr>
              <a:t>Trẻ</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có</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quyền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được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sống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trong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hòa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bình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có</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trách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nhiệm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tham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gia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các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hoạt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động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bảo</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vệ</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hòa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bình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phù</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hợp</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với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khả</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năng</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31702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3070183" cy="573107"/>
          </a:xfrm>
        </p:spPr>
        <p:txBody>
          <a:bodyPr>
            <a:normAutofit/>
          </a:bodyPr>
          <a:lstStyle/>
          <a:p>
            <a:r>
              <a:rPr lang="en-US" sz="2800" b="1" i="1" dirty="0" err="1" smtClean="0">
                <a:latin typeface="Times New Roman" pitchFamily="18" charset="0"/>
                <a:cs typeface="Times New Roman" pitchFamily="18" charset="0"/>
              </a:rPr>
              <a:t>Thông</a:t>
            </a:r>
            <a:r>
              <a:rPr lang="en-US" sz="2800" b="1" i="1" dirty="0" smtClean="0">
                <a:latin typeface="Times New Roman" pitchFamily="18" charset="0"/>
                <a:cs typeface="Times New Roman" pitchFamily="18" charset="0"/>
              </a:rPr>
              <a:t> tin</a:t>
            </a:r>
            <a:endParaRPr lang="en-US" sz="2800" b="1" i="1" dirty="0">
              <a:latin typeface="Times New Roman" pitchFamily="18" charset="0"/>
              <a:cs typeface="Times New Roman" pitchFamily="18" charset="0"/>
            </a:endParaRPr>
          </a:p>
        </p:txBody>
      </p:sp>
      <p:sp>
        <p:nvSpPr>
          <p:cNvPr id="3" name="Content Placeholder 2"/>
          <p:cNvSpPr>
            <a:spLocks noGrp="1"/>
          </p:cNvSpPr>
          <p:nvPr>
            <p:ph idx="1"/>
          </p:nvPr>
        </p:nvSpPr>
        <p:spPr>
          <a:xfrm>
            <a:off x="311726" y="2133600"/>
            <a:ext cx="4412674" cy="4038600"/>
          </a:xfrm>
        </p:spPr>
        <p:txBody>
          <a:bodyPr>
            <a:noAutofit/>
          </a:bodyPr>
          <a:lstStyle/>
          <a:p>
            <a:pPr marL="0" indent="0" algn="just">
              <a:lnSpc>
                <a:spcPct val="120000"/>
              </a:lnSpc>
              <a:buNone/>
            </a:pP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1990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2000,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6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phế</a:t>
            </a:r>
            <a:r>
              <a:rPr lang="en-US" sz="2400" dirty="0" smtClean="0">
                <a:latin typeface="Times New Roman" pitchFamily="18" charset="0"/>
                <a:cs typeface="Times New Roman" pitchFamily="18" charset="0"/>
              </a:rPr>
              <a:t>, 20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vơ</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300 000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a:latin typeface="Times New Roman" pitchFamily="18" charset="0"/>
                <a:cs typeface="Times New Roman" pitchFamily="18" charset="0"/>
              </a:rPr>
              <a:t>.</a:t>
            </a:r>
          </a:p>
        </p:txBody>
      </p:sp>
      <p:sp>
        <p:nvSpPr>
          <p:cNvPr id="5" name="Rectangle 4"/>
          <p:cNvSpPr/>
          <p:nvPr/>
        </p:nvSpPr>
        <p:spPr>
          <a:xfrm>
            <a:off x="5486400" y="228600"/>
            <a:ext cx="3254417" cy="369332"/>
          </a:xfrm>
          <a:prstGeom prst="rect">
            <a:avLst/>
          </a:prstGeom>
        </p:spPr>
        <p:txBody>
          <a:bodyPr wrap="none">
            <a:spAutoFit/>
          </a:bodyPr>
          <a:lstStyle/>
          <a:p>
            <a:r>
              <a:rPr lang="en-US" i="1" dirty="0" err="1">
                <a:latin typeface="Times New Roman" pitchFamily="18" charset="0"/>
                <a:cs typeface="Times New Roman" pitchFamily="18" charset="0"/>
              </a:rPr>
              <a:t>Thứ</a:t>
            </a:r>
            <a:r>
              <a:rPr lang="en-US" i="1" dirty="0">
                <a:latin typeface="Times New Roman" pitchFamily="18" charset="0"/>
                <a:cs typeface="Times New Roman" pitchFamily="18" charset="0"/>
              </a:rPr>
              <a:t> 5 </a:t>
            </a:r>
            <a:r>
              <a:rPr lang="en-US" i="1" dirty="0" err="1">
                <a:latin typeface="Times New Roman" pitchFamily="18" charset="0"/>
                <a:cs typeface="Times New Roman" pitchFamily="18" charset="0"/>
              </a:rPr>
              <a:t>ngày</a:t>
            </a:r>
            <a:r>
              <a:rPr lang="en-US" i="1" dirty="0">
                <a:latin typeface="Times New Roman" pitchFamily="18" charset="0"/>
                <a:cs typeface="Times New Roman" pitchFamily="18" charset="0"/>
              </a:rPr>
              <a:t> 14 </a:t>
            </a:r>
            <a:r>
              <a:rPr lang="en-US" i="1" dirty="0" err="1">
                <a:latin typeface="Times New Roman" pitchFamily="18" charset="0"/>
                <a:cs typeface="Times New Roman" pitchFamily="18" charset="0"/>
              </a:rPr>
              <a:t>tháng</a:t>
            </a:r>
            <a:r>
              <a:rPr lang="en-US" i="1" dirty="0">
                <a:latin typeface="Times New Roman" pitchFamily="18" charset="0"/>
                <a:cs typeface="Times New Roman" pitchFamily="18" charset="0"/>
              </a:rPr>
              <a:t> 9 </a:t>
            </a:r>
            <a:r>
              <a:rPr lang="en-US" i="1" dirty="0" err="1">
                <a:latin typeface="Times New Roman" pitchFamily="18" charset="0"/>
                <a:cs typeface="Times New Roman" pitchFamily="18" charset="0"/>
              </a:rPr>
              <a:t>năm</a:t>
            </a:r>
            <a:r>
              <a:rPr lang="en-US" i="1" dirty="0">
                <a:latin typeface="Times New Roman" pitchFamily="18" charset="0"/>
                <a:cs typeface="Times New Roman" pitchFamily="18" charset="0"/>
              </a:rPr>
              <a:t> 2017</a:t>
            </a:r>
            <a:endParaRPr lang="en-US" dirty="0">
              <a:latin typeface="Times New Roman" pitchFamily="18" charset="0"/>
              <a:cs typeface="Times New Roman" pitchFamily="18" charset="0"/>
            </a:endParaRPr>
          </a:p>
        </p:txBody>
      </p:sp>
      <p:sp>
        <p:nvSpPr>
          <p:cNvPr id="6" name="Rectangle 5"/>
          <p:cNvSpPr/>
          <p:nvPr/>
        </p:nvSpPr>
        <p:spPr>
          <a:xfrm>
            <a:off x="2279074" y="569893"/>
            <a:ext cx="4572000" cy="954107"/>
          </a:xfrm>
          <a:prstGeom prst="rect">
            <a:avLst/>
          </a:prstGeom>
        </p:spPr>
        <p:txBody>
          <a:bodyPr>
            <a:spAutoFit/>
          </a:bodyPr>
          <a:lstStyle/>
          <a:p>
            <a:pPr algn="ctr"/>
            <a:r>
              <a:rPr lang="en-US" sz="2800" b="1" dirty="0">
                <a:latin typeface="Times New Roman" pitchFamily="18" charset="0"/>
                <a:cs typeface="Times New Roman" pitchFamily="18" charset="0"/>
              </a:rPr>
              <a:t>BÀI 12</a:t>
            </a:r>
          </a:p>
          <a:p>
            <a:pPr algn="ctr"/>
            <a:r>
              <a:rPr lang="en-US" sz="2800" b="1" dirty="0">
                <a:latin typeface="Times New Roman" pitchFamily="18" charset="0"/>
                <a:cs typeface="Times New Roman" pitchFamily="18" charset="0"/>
              </a:rPr>
              <a:t>EM YÊU HÒA BÌNH</a:t>
            </a:r>
          </a:p>
        </p:txBody>
      </p:sp>
      <p:pic>
        <p:nvPicPr>
          <p:cNvPr id="8" name="Picture 7"/>
          <p:cNvPicPr>
            <a:picLocks noChangeAspect="1"/>
          </p:cNvPicPr>
          <p:nvPr/>
        </p:nvPicPr>
        <p:blipFill rotWithShape="1">
          <a:blip r:embed="rId2">
            <a:extLst>
              <a:ext uri="{28A0092B-C50C-407E-A947-70E740481C1C}">
                <a14:useLocalDpi xmlns:a14="http://schemas.microsoft.com/office/drawing/2010/main" xmlns="" val="0"/>
              </a:ext>
            </a:extLst>
          </a:blip>
          <a:srcRect r="34699"/>
          <a:stretch/>
        </p:blipFill>
        <p:spPr>
          <a:xfrm>
            <a:off x="4800952" y="2514600"/>
            <a:ext cx="4100244" cy="3505200"/>
          </a:xfrm>
          <a:prstGeom prst="rect">
            <a:avLst/>
          </a:prstGeom>
        </p:spPr>
      </p:pic>
    </p:spTree>
    <p:extLst>
      <p:ext uri="{BB962C8B-B14F-4D97-AF65-F5344CB8AC3E}">
        <p14:creationId xmlns:p14="http://schemas.microsoft.com/office/powerpoint/2010/main" xmlns="" val="1143216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r"/>
            <a:r>
              <a:rPr lang="en-US" sz="2400" i="1" dirty="0" err="1">
                <a:latin typeface="Times New Roman" pitchFamily="18" charset="0"/>
                <a:cs typeface="Times New Roman" pitchFamily="18" charset="0"/>
              </a:rPr>
              <a:t>Thứ</a:t>
            </a:r>
            <a:r>
              <a:rPr lang="en-US" sz="2400" i="1" dirty="0">
                <a:latin typeface="Times New Roman" pitchFamily="18" charset="0"/>
                <a:cs typeface="Times New Roman" pitchFamily="18" charset="0"/>
              </a:rPr>
              <a:t> 5 </a:t>
            </a:r>
            <a:r>
              <a:rPr lang="en-US" sz="2400" i="1" dirty="0" err="1">
                <a:latin typeface="Times New Roman" pitchFamily="18" charset="0"/>
                <a:cs typeface="Times New Roman" pitchFamily="18" charset="0"/>
              </a:rPr>
              <a:t>ngày</a:t>
            </a:r>
            <a:r>
              <a:rPr lang="en-US" sz="2400" i="1" dirty="0">
                <a:latin typeface="Times New Roman" pitchFamily="18" charset="0"/>
                <a:cs typeface="Times New Roman" pitchFamily="18" charset="0"/>
              </a:rPr>
              <a:t> 14 </a:t>
            </a:r>
            <a:r>
              <a:rPr lang="en-US" sz="2400" i="1" dirty="0" err="1">
                <a:latin typeface="Times New Roman" pitchFamily="18" charset="0"/>
                <a:cs typeface="Times New Roman" pitchFamily="18" charset="0"/>
              </a:rPr>
              <a:t>tháng</a:t>
            </a:r>
            <a:r>
              <a:rPr lang="en-US" sz="2400" i="1" dirty="0">
                <a:latin typeface="Times New Roman" pitchFamily="18" charset="0"/>
                <a:cs typeface="Times New Roman" pitchFamily="18" charset="0"/>
              </a:rPr>
              <a:t> 9 </a:t>
            </a:r>
            <a:r>
              <a:rPr lang="en-US" sz="2400" i="1" dirty="0" err="1">
                <a:latin typeface="Times New Roman" pitchFamily="18" charset="0"/>
                <a:cs typeface="Times New Roman" pitchFamily="18" charset="0"/>
              </a:rPr>
              <a:t>năm</a:t>
            </a:r>
            <a:r>
              <a:rPr lang="en-US" sz="2400" i="1" dirty="0">
                <a:latin typeface="Times New Roman" pitchFamily="18" charset="0"/>
                <a:cs typeface="Times New Roman" pitchFamily="18" charset="0"/>
              </a:rPr>
              <a:t> 2017</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4665"/>
            <a:ext cx="8534400" cy="4525963"/>
          </a:xfrm>
        </p:spPr>
        <p:txBody>
          <a:bodyPr>
            <a:normAutofit/>
          </a:bodyPr>
          <a:lstStyle/>
          <a:p>
            <a:pPr algn="just"/>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lược</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đế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gần</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chết</a:t>
            </a:r>
            <a:r>
              <a:rPr lang="en-US" sz="2400" dirty="0" smtClean="0">
                <a:latin typeface="Times New Roman" pitchFamily="18" charset="0"/>
                <a:cs typeface="Times New Roman" pitchFamily="18" charset="0"/>
              </a:rPr>
              <a:t>, 4,4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tật</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độc</a:t>
            </a:r>
            <a:r>
              <a:rPr lang="en-US" sz="2400" dirty="0" smtClean="0">
                <a:latin typeface="Times New Roman" pitchFamily="18" charset="0"/>
                <a:cs typeface="Times New Roman" pitchFamily="18" charset="0"/>
              </a:rPr>
              <a:t> da cam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di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a:t>
            </a:r>
            <a:r>
              <a:rPr lang="en-US" sz="2400" dirty="0" smtClean="0">
                <a:latin typeface="Times New Roman" pitchFamily="18" charset="0"/>
                <a:cs typeface="Times New Roman" pitchFamily="18" charset="0"/>
              </a:rPr>
              <a:t>, di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hủy</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91001" y="3505200"/>
            <a:ext cx="4419600"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 y="3505200"/>
            <a:ext cx="3352800" cy="2743200"/>
          </a:xfrm>
          <a:prstGeom prst="rect">
            <a:avLst/>
          </a:prstGeom>
        </p:spPr>
      </p:pic>
      <p:sp>
        <p:nvSpPr>
          <p:cNvPr id="6" name="Rectangle 5"/>
          <p:cNvSpPr/>
          <p:nvPr/>
        </p:nvSpPr>
        <p:spPr>
          <a:xfrm>
            <a:off x="900544" y="1143000"/>
            <a:ext cx="1537856" cy="461665"/>
          </a:xfrm>
          <a:prstGeom prst="rect">
            <a:avLst/>
          </a:prstGeom>
        </p:spPr>
        <p:txBody>
          <a:bodyPr wrap="square">
            <a:spAutoFit/>
          </a:bodyPr>
          <a:lstStyle/>
          <a:p>
            <a:r>
              <a:rPr lang="en-US" sz="2400" b="1" i="1" dirty="0" err="1">
                <a:latin typeface="Times New Roman" pitchFamily="18" charset="0"/>
                <a:cs typeface="Times New Roman" pitchFamily="18" charset="0"/>
              </a:rPr>
              <a:t>Thông</a:t>
            </a:r>
            <a:r>
              <a:rPr lang="en-US" sz="2400" b="1" i="1" dirty="0">
                <a:latin typeface="Times New Roman" pitchFamily="18" charset="0"/>
                <a:cs typeface="Times New Roman" pitchFamily="18" charset="0"/>
              </a:rPr>
              <a:t> tin</a:t>
            </a:r>
            <a:endParaRPr lang="en-US" sz="2400" dirty="0"/>
          </a:p>
        </p:txBody>
      </p:sp>
    </p:spTree>
    <p:extLst>
      <p:ext uri="{BB962C8B-B14F-4D97-AF65-F5344CB8AC3E}">
        <p14:creationId xmlns:p14="http://schemas.microsoft.com/office/powerpoint/2010/main" xmlns="" val="2431152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99" y="1600201"/>
            <a:ext cx="8229600" cy="1295400"/>
          </a:xfrm>
        </p:spPr>
        <p:txBody>
          <a:bodyPr>
            <a:normAutofit fontScale="92500"/>
          </a:bodyPr>
          <a:lstStyle/>
          <a:p>
            <a:pPr algn="just"/>
            <a:r>
              <a:rPr lang="en-US" b="1" dirty="0" err="1" smtClean="0">
                <a:latin typeface="Times New Roman" pitchFamily="18" charset="0"/>
                <a:cs typeface="Times New Roman" pitchFamily="18" charset="0"/>
              </a:rPr>
              <a:t>Em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xét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gì</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cuộc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người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đặc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biệt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trẻ</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em</a:t>
            </a:r>
            <a:r>
              <a:rPr lang="en-US" b="1" dirty="0" smtClean="0">
                <a:latin typeface="Times New Roman" pitchFamily="18" charset="0"/>
                <a:cs typeface="Times New Roman" pitchFamily="18" charset="0"/>
              </a:rPr>
              <a:t>, ở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vùng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chiến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tranh</a:t>
            </a:r>
            <a:r>
              <a:rPr lang="en-US" b="1" dirty="0" smtClean="0">
                <a:latin typeface="Times New Roman" pitchFamily="18" charset="0"/>
                <a:cs typeface="Times New Roman" pitchFamily="18" charset="0"/>
              </a:rPr>
              <a:t> ?</a:t>
            </a:r>
          </a:p>
        </p:txBody>
      </p:sp>
      <p:sp>
        <p:nvSpPr>
          <p:cNvPr id="4" name="Rectangle 3"/>
          <p:cNvSpPr/>
          <p:nvPr/>
        </p:nvSpPr>
        <p:spPr>
          <a:xfrm>
            <a:off x="4731327" y="192613"/>
            <a:ext cx="3954772" cy="400110"/>
          </a:xfrm>
          <a:prstGeom prst="rect">
            <a:avLst/>
          </a:prstGeom>
        </p:spPr>
        <p:txBody>
          <a:bodyPr wrap="square">
            <a:spAutoFit/>
          </a:bodyPr>
          <a:lstStyle/>
          <a:p>
            <a:r>
              <a:rPr lang="en-US" sz="2000" i="1" dirty="0" err="1">
                <a:latin typeface="Times New Roman" pitchFamily="18" charset="0"/>
                <a:cs typeface="Times New Roman" pitchFamily="18" charset="0"/>
              </a:rPr>
              <a:t>Thứ</a:t>
            </a:r>
            <a:r>
              <a:rPr lang="en-US" sz="2000" i="1" dirty="0">
                <a:latin typeface="Times New Roman" pitchFamily="18" charset="0"/>
                <a:cs typeface="Times New Roman" pitchFamily="18" charset="0"/>
              </a:rPr>
              <a:t> 5 </a:t>
            </a:r>
            <a:r>
              <a:rPr lang="en-US" sz="2000" i="1" dirty="0" err="1">
                <a:latin typeface="Times New Roman" pitchFamily="18" charset="0"/>
                <a:cs typeface="Times New Roman" pitchFamily="18" charset="0"/>
              </a:rPr>
              <a:t>ngày</a:t>
            </a:r>
            <a:r>
              <a:rPr lang="en-US" sz="2000" i="1" dirty="0">
                <a:latin typeface="Times New Roman" pitchFamily="18" charset="0"/>
                <a:cs typeface="Times New Roman" pitchFamily="18" charset="0"/>
              </a:rPr>
              <a:t> 14 </a:t>
            </a:r>
            <a:r>
              <a:rPr lang="en-US" sz="2000" i="1" dirty="0" err="1">
                <a:latin typeface="Times New Roman" pitchFamily="18" charset="0"/>
                <a:cs typeface="Times New Roman" pitchFamily="18" charset="0"/>
              </a:rPr>
              <a:t>tháng</a:t>
            </a:r>
            <a:r>
              <a:rPr lang="en-US" sz="2000" i="1" dirty="0">
                <a:latin typeface="Times New Roman" pitchFamily="18" charset="0"/>
                <a:cs typeface="Times New Roman" pitchFamily="18" charset="0"/>
              </a:rPr>
              <a:t> 9 </a:t>
            </a:r>
            <a:r>
              <a:rPr lang="en-US" sz="2000" i="1" dirty="0" err="1">
                <a:latin typeface="Times New Roman" pitchFamily="18" charset="0"/>
                <a:cs typeface="Times New Roman" pitchFamily="18" charset="0"/>
              </a:rPr>
              <a:t>năm</a:t>
            </a:r>
            <a:r>
              <a:rPr lang="en-US" sz="2000" i="1" dirty="0">
                <a:latin typeface="Times New Roman" pitchFamily="18" charset="0"/>
                <a:cs typeface="Times New Roman" pitchFamily="18" charset="0"/>
              </a:rPr>
              <a:t> 2017</a:t>
            </a:r>
            <a:endParaRPr lang="en-US" sz="2000" dirty="0">
              <a:latin typeface="Times New Roman" pitchFamily="18" charset="0"/>
              <a:cs typeface="Times New Roman" pitchFamily="18" charset="0"/>
            </a:endParaRPr>
          </a:p>
        </p:txBody>
      </p:sp>
      <p:sp>
        <p:nvSpPr>
          <p:cNvPr id="5" name="Rounded Rectangle 4"/>
          <p:cNvSpPr/>
          <p:nvPr/>
        </p:nvSpPr>
        <p:spPr>
          <a:xfrm>
            <a:off x="914400" y="2895600"/>
            <a:ext cx="7620000" cy="2971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Cuộc sống của nhân dân khổ cực do mất nhà cửa, phải sống trong trạng thái hoang mang lo sợ vì bom đạn có thể ập đến bất cứ lúc nào, bị thương tích, tàn phế, trẻ em thì mồ côi cha mẹ không nơi nương tựa.</a:t>
            </a:r>
          </a:p>
        </p:txBody>
      </p:sp>
    </p:spTree>
    <p:extLst>
      <p:ext uri="{BB962C8B-B14F-4D97-AF65-F5344CB8AC3E}">
        <p14:creationId xmlns:p14="http://schemas.microsoft.com/office/powerpoint/2010/main" xmlns="" val="3475260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Times New Roman" pitchFamily="18" charset="0"/>
                <a:cs typeface="Times New Roman" pitchFamily="18" charset="0"/>
              </a:rPr>
              <a:t>Hình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ảnh</a:t>
            </a:r>
            <a:r>
              <a:rPr lang="en-US" sz="3600" b="1" dirty="0" smtClean="0">
                <a:latin typeface="Times New Roman" pitchFamily="18" charset="0"/>
                <a:cs typeface="Times New Roman" pitchFamily="18" charset="0"/>
              </a:rPr>
              <a:t> di </a:t>
            </a:r>
            <a:r>
              <a:rPr lang="en-US" sz="3600" b="1" dirty="0" err="1" smtClean="0">
                <a:latin typeface="Times New Roman" pitchFamily="18" charset="0"/>
                <a:cs typeface="Times New Roman" pitchFamily="18" charset="0"/>
              </a:rPr>
              <a:t>chứng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chất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màu</a:t>
            </a:r>
            <a:r>
              <a:rPr lang="en-US" sz="3600" b="1" dirty="0" smtClean="0">
                <a:latin typeface="Times New Roman" pitchFamily="18" charset="0"/>
                <a:cs typeface="Times New Roman" pitchFamily="18" charset="0"/>
              </a:rPr>
              <a:t> da cam</a:t>
            </a:r>
            <a:endParaRPr lang="en-US" sz="36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2000" y="1600201"/>
            <a:ext cx="3009283" cy="4648200"/>
          </a:xfr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38600" y="1600200"/>
            <a:ext cx="4762500" cy="4648200"/>
          </a:xfrm>
          <a:prstGeom prst="rect">
            <a:avLst/>
          </a:prstGeom>
        </p:spPr>
      </p:pic>
    </p:spTree>
    <p:extLst>
      <p:ext uri="{BB962C8B-B14F-4D97-AF65-F5344CB8AC3E}">
        <p14:creationId xmlns:p14="http://schemas.microsoft.com/office/powerpoint/2010/main" xmlns="" val="153137744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54291" cy="685800"/>
          </a:xfrm>
        </p:spPr>
        <p:txBody>
          <a:bodyPr>
            <a:normAutofit/>
          </a:bodyPr>
          <a:lstStyle/>
          <a:p>
            <a:pPr marL="0" indent="0">
              <a:buNone/>
            </a:pPr>
            <a:r>
              <a:rPr lang="en-US" b="1" dirty="0" smtClean="0">
                <a:latin typeface="Times New Roman" pitchFamily="18" charset="0"/>
                <a:cs typeface="Times New Roman" pitchFamily="18" charset="0"/>
              </a:rPr>
              <a:t>2. </a:t>
            </a:r>
            <a:r>
              <a:rPr lang="en-US" b="1" dirty="0" err="1">
                <a:latin typeface="Times New Roman" pitchFamily="18" charset="0"/>
                <a:cs typeface="Times New Roman" pitchFamily="18" charset="0"/>
              </a:rPr>
              <a:t>C</a:t>
            </a:r>
            <a:r>
              <a:rPr lang="en-US" b="1" dirty="0" err="1" smtClean="0">
                <a:latin typeface="Times New Roman" pitchFamily="18" charset="0"/>
                <a:cs typeface="Times New Roman" pitchFamily="18" charset="0"/>
              </a:rPr>
              <a:t>hiến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gây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những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hậu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gì</a:t>
            </a:r>
            <a:r>
              <a:rPr lang="en-US" b="1" dirty="0" smtClean="0">
                <a:latin typeface="Times New Roman" pitchFamily="18" charset="0"/>
                <a:cs typeface="Times New Roman" pitchFamily="18" charset="0"/>
              </a:rPr>
              <a:t> ?</a:t>
            </a:r>
          </a:p>
          <a:p>
            <a:pPr marL="0" indent="0" algn="just">
              <a:buNone/>
            </a:pPr>
            <a:endParaRPr lang="en-US" dirty="0">
              <a:effectLst/>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48200" y="1447800"/>
            <a:ext cx="4315691" cy="4648200"/>
          </a:xfrm>
          <a:prstGeom prst="rect">
            <a:avLst/>
          </a:prstGeom>
          <a:ln>
            <a:noFill/>
          </a:ln>
          <a:effectLst>
            <a:softEdge rad="112500"/>
          </a:effectLst>
        </p:spPr>
      </p:pic>
      <p:sp>
        <p:nvSpPr>
          <p:cNvPr id="2" name="Rectangle 1"/>
          <p:cNvSpPr/>
          <p:nvPr/>
        </p:nvSpPr>
        <p:spPr>
          <a:xfrm>
            <a:off x="533400" y="1447800"/>
            <a:ext cx="3810000" cy="464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Times New Roman" pitchFamily="18" charset="0"/>
                <a:cs typeface="Times New Roman" pitchFamily="18" charset="0"/>
              </a:rPr>
              <a:t>Chiến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tranh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chỉ</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đổ</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thương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đau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chóc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bệnh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tật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đói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nghèo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học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Vì</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vậy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chúng</a:t>
            </a:r>
            <a:r>
              <a:rPr lang="en-US" sz="3200" b="1" dirty="0">
                <a:solidFill>
                  <a:schemeClr val="tx1"/>
                </a:solidFill>
                <a:latin typeface="Times New Roman" pitchFamily="18" charset="0"/>
                <a:cs typeface="Times New Roman" pitchFamily="18" charset="0"/>
              </a:rPr>
              <a:t> ta </a:t>
            </a:r>
            <a:r>
              <a:rPr lang="en-US" sz="3200" b="1" dirty="0" err="1">
                <a:solidFill>
                  <a:schemeClr val="tx1"/>
                </a:solidFill>
                <a:latin typeface="Times New Roman" pitchFamily="18" charset="0"/>
                <a:cs typeface="Times New Roman" pitchFamily="18" charset="0"/>
              </a:rPr>
              <a:t>phải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cùng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nhau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bảo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vệ</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hòa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chống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chiến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tranh</a:t>
            </a:r>
            <a:endParaRPr lang="en-US" sz="3200" b="1" dirty="0">
              <a:solidFill>
                <a:schemeClr val="tx1"/>
              </a:solidFill>
            </a:endParaRPr>
          </a:p>
        </p:txBody>
      </p:sp>
    </p:spTree>
    <p:extLst>
      <p:ext uri="{BB962C8B-B14F-4D97-AF65-F5344CB8AC3E}">
        <p14:creationId xmlns:p14="http://schemas.microsoft.com/office/powerpoint/2010/main" xmlns="" val="1091018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419600"/>
            <a:ext cx="8229600" cy="2057400"/>
          </a:xfrm>
        </p:spPr>
        <p:txBody>
          <a:bodyPr/>
          <a:lstStyle/>
          <a:p>
            <a:pPr marL="0" indent="0" algn="just">
              <a:buNone/>
            </a:pP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tộc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chuộng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hòa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việt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nam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luôn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cùng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việc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bảo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vệ</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hòa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chiến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tranh</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0" y="381000"/>
            <a:ext cx="7696200" cy="3816096"/>
          </a:xfrm>
          <a:prstGeom prst="rect">
            <a:avLst/>
          </a:prstGeom>
        </p:spPr>
      </p:pic>
    </p:spTree>
    <p:extLst>
      <p:ext uri="{BB962C8B-B14F-4D97-AF65-F5344CB8AC3E}">
        <p14:creationId xmlns:p14="http://schemas.microsoft.com/office/powerpoint/2010/main" xmlns="" val="362265880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1524000"/>
          </a:xfrm>
        </p:spPr>
        <p:txBody>
          <a:bodyPr>
            <a:normAutofit lnSpcReduction="10000"/>
          </a:bodyPr>
          <a:lstStyle/>
          <a:p>
            <a:pPr marL="0" indent="0" algn="just">
              <a:buNone/>
            </a:pPr>
            <a:r>
              <a:rPr lang="en-US" b="1" dirty="0" smtClean="0">
                <a:latin typeface="Times New Roman" pitchFamily="18" charset="0"/>
                <a:cs typeface="Times New Roman" pitchFamily="18" charset="0"/>
              </a:rPr>
              <a:t>3. </a:t>
            </a:r>
            <a:r>
              <a:rPr lang="en-US" b="1" dirty="0" err="1" smtClean="0">
                <a:latin typeface="Times New Roman" pitchFamily="18" charset="0"/>
                <a:cs typeface="Times New Roman" pitchFamily="18" charset="0"/>
              </a:rPr>
              <a:t>Để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còn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chiến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mọi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người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hòa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chúng</a:t>
            </a:r>
            <a:r>
              <a:rPr lang="en-US" b="1" dirty="0" smtClean="0">
                <a:latin typeface="Times New Roman" pitchFamily="18" charset="0"/>
                <a:cs typeface="Times New Roman" pitchFamily="18" charset="0"/>
              </a:rPr>
              <a:t> ta </a:t>
            </a:r>
            <a:r>
              <a:rPr lang="en-US" b="1" dirty="0" err="1" smtClean="0">
                <a:latin typeface="Times New Roman" pitchFamily="18" charset="0"/>
                <a:cs typeface="Times New Roman" pitchFamily="18" charset="0"/>
              </a:rPr>
              <a:t>cần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phải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gì</a:t>
            </a:r>
            <a:r>
              <a:rPr lang="en-US" b="1" dirty="0" smtClean="0">
                <a:latin typeface="Times New Roman" pitchFamily="18" charset="0"/>
                <a:cs typeface="Times New Roman" pitchFamily="18" charset="0"/>
              </a:rPr>
              <a:t> ?</a:t>
            </a:r>
          </a:p>
        </p:txBody>
      </p:sp>
      <p:sp>
        <p:nvSpPr>
          <p:cNvPr id="5" name="Rounded Rectangle 4"/>
          <p:cNvSpPr/>
          <p:nvPr/>
        </p:nvSpPr>
        <p:spPr>
          <a:xfrm>
            <a:off x="762000" y="3124200"/>
            <a:ext cx="7848600" cy="3048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Sát </a:t>
            </a:r>
            <a:r>
              <a:rPr lang="vi-VN" sz="3600" b="1" dirty="0">
                <a:solidFill>
                  <a:srgbClr val="FF0000"/>
                </a:solidFill>
                <a:latin typeface="Times New Roman" pitchFamily="18" charset="0"/>
                <a:cs typeface="Times New Roman" pitchFamily="18" charset="0"/>
              </a:rPr>
              <a:t>cánh vơi nhân dân để bảo vệ hòa bình, chống chiến tranh</a:t>
            </a:r>
          </a:p>
          <a:p>
            <a:pPr algn="just"/>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Lên </a:t>
            </a:r>
            <a:r>
              <a:rPr lang="vi-VN" sz="3600" b="1" dirty="0">
                <a:solidFill>
                  <a:srgbClr val="FF0000"/>
                </a:solidFill>
                <a:latin typeface="Times New Roman" pitchFamily="18" charset="0"/>
                <a:cs typeface="Times New Roman" pitchFamily="18" charset="0"/>
              </a:rPr>
              <a:t>án, phê phán chiến tranh phi nghĩa</a:t>
            </a:r>
          </a:p>
        </p:txBody>
      </p:sp>
    </p:spTree>
    <p:extLst>
      <p:ext uri="{BB962C8B-B14F-4D97-AF65-F5344CB8AC3E}">
        <p14:creationId xmlns:p14="http://schemas.microsoft.com/office/powerpoint/2010/main" xmlns="" val="22458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itchFamily="18" charset="0"/>
                <a:cs typeface="Times New Roman" pitchFamily="18" charset="0"/>
              </a:rPr>
              <a:t>Trẻ</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hòa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bình</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 y="1752600"/>
            <a:ext cx="4800600" cy="4343399"/>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62600" y="1752600"/>
            <a:ext cx="3200400" cy="4343400"/>
          </a:xfrm>
          <a:prstGeom prst="rect">
            <a:avLst/>
          </a:prstGeom>
        </p:spPr>
      </p:pic>
    </p:spTree>
    <p:extLst>
      <p:ext uri="{BB962C8B-B14F-4D97-AF65-F5344CB8AC3E}">
        <p14:creationId xmlns:p14="http://schemas.microsoft.com/office/powerpoint/2010/main" xmlns="" val="294967512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TotalTime>
  <Words>507</Words>
  <Application>Microsoft Office PowerPoint</Application>
  <PresentationFormat>On-screen Show (4:3)</PresentationFormat>
  <Paragraphs>27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Thông tin</vt:lpstr>
      <vt:lpstr>Thứ 5 ngày 14 tháng 9 năm 2017</vt:lpstr>
      <vt:lpstr>Slide 4</vt:lpstr>
      <vt:lpstr>Hình ảnh di chứng, chất độc màu da cam</vt:lpstr>
      <vt:lpstr>Slide 6</vt:lpstr>
      <vt:lpstr>Slide 7</vt:lpstr>
      <vt:lpstr>Slide 8</vt:lpstr>
      <vt:lpstr>Trẻ em được sống trong hòa bình</vt:lpstr>
      <vt:lpstr>BT1. Em tán thành với những ý kiến nào dưới đây? Vì sao? </vt:lpstr>
      <vt:lpstr>Slide 11</vt:lpstr>
      <vt:lpstr>Slide 12</vt:lpstr>
      <vt:lpstr>Ghi nhớ</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18</cp:revision>
  <dcterms:created xsi:type="dcterms:W3CDTF">2017-09-13T13:50:25Z</dcterms:created>
  <dcterms:modified xsi:type="dcterms:W3CDTF">2020-04-18T13:21:01Z</dcterms:modified>
</cp:coreProperties>
</file>